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24"/>
  </p:notesMasterIdLst>
  <p:handoutMasterIdLst>
    <p:handoutMasterId r:id="rId25"/>
  </p:handoutMasterIdLst>
  <p:sldIdLst>
    <p:sldId id="595" r:id="rId2"/>
    <p:sldId id="601" r:id="rId3"/>
    <p:sldId id="602" r:id="rId4"/>
    <p:sldId id="610" r:id="rId5"/>
    <p:sldId id="611" r:id="rId6"/>
    <p:sldId id="605" r:id="rId7"/>
    <p:sldId id="608" r:id="rId8"/>
    <p:sldId id="612" r:id="rId9"/>
    <p:sldId id="613" r:id="rId10"/>
    <p:sldId id="604" r:id="rId11"/>
    <p:sldId id="600" r:id="rId12"/>
    <p:sldId id="620" r:id="rId13"/>
    <p:sldId id="603" r:id="rId14"/>
    <p:sldId id="606" r:id="rId15"/>
    <p:sldId id="614" r:id="rId16"/>
    <p:sldId id="615" r:id="rId17"/>
    <p:sldId id="624" r:id="rId18"/>
    <p:sldId id="623" r:id="rId19"/>
    <p:sldId id="622" r:id="rId20"/>
    <p:sldId id="609" r:id="rId21"/>
    <p:sldId id="616" r:id="rId22"/>
    <p:sldId id="617" r:id="rId23"/>
  </p:sldIdLst>
  <p:sldSz cx="9144000" cy="6858000" type="screen4x3"/>
  <p:notesSz cx="7302500" cy="9586913"/>
  <p:custDataLst>
    <p:tags r:id="rId2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F50C"/>
    <a:srgbClr val="FAF137"/>
    <a:srgbClr val="FA6548"/>
    <a:srgbClr val="448CAD"/>
    <a:srgbClr val="FFA45B"/>
    <a:srgbClr val="65948A"/>
    <a:srgbClr val="A81D5B"/>
    <a:srgbClr val="C0CD7F"/>
    <a:srgbClr val="D6E9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16" autoAdjust="0"/>
    <p:restoredTop sz="96327" autoAdjust="0"/>
  </p:normalViewPr>
  <p:slideViewPr>
    <p:cSldViewPr snapToObjects="1">
      <p:cViewPr varScale="1">
        <p:scale>
          <a:sx n="128" d="100"/>
          <a:sy n="128" d="100"/>
        </p:scale>
        <p:origin x="211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2:45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1237 24575,'0'-4'0,"0"-1"0,0 2 0,0-1 0,0 0 0,2 0 0,-1 1 0,2 0 0,0 0 0,-1-2 0,-1 2 0,1-3 0,-1 4 0,1-2 0,-2 1 0,2-1 0,-1 1 0,0-1 0,0 1 0,1-1 0,0 1 0,0-1 0,0-1 0,-1 1 0,0 1 0,0-1 0,-1 1 0,0 0 0,0-1 0,0 2 0,0 0 0,-1 0 0,-1 1 0,-3-1 0,-1 0 0,0 0 0,1 0 0,0 1 0,0-2 0,2 2 0,-1-1 0,2 1 0,-1 0 0,1-1 0,-1 1 0,0-1 0,-1 1 0,-1-1 0,0 0 0,0 0 0,1 0 0,2 0 0,0-1 0,1 0 0,1-1 0,-1-1 0,1 0 0,1 0 0,0 0 0,1 0 0,2 1 0,1-1 0,0 1 0,1 0 0,-2 0 0,1 0 0,-2 0 0,0 0 0,0 0 0,0 1 0,0-1 0,0 1 0,0 0 0,1-1 0,1 0 0,0 0 0,-1 0 0,0 1 0,-1 0 0,2-1 0,-1 1 0,2-2 0,-1 0 0,-2 1 0,-1-1 0,-1 1 0,-1-1 0,0 2 0,-1-2 0,-2 2 0,-1-2 0,-4 0 0,-1 0 0,-1-1 0,-1 0 0,3 0 0,0 2 0,2 0 0,1 1 0,0 1 0,2 0 0,-1 0 0,1 1 0,0-1 0,0 0 0,1-1 0,0 0 0,1-1 0,0 1 0,1-1 0,0 0 0,0-1 0,2 0 0,1 0 0,1 1 0,1-2 0,1 0 0,1-1 0,0 0 0,0 0 0,0-1 0,-1 0 0,1 1 0,-1 0 0,-1 1 0,-1 2 0,-3 1 0,0 0 0,-1 1 0,0 1 0,-3-1 0,-2 1 0,-3-2 0,-1-1 0,0-1 0,0-2 0,1-1 0,0 1 0,-1 1 0,1 1 0,-1 1 0,1-1 0,3 2 0,1 0 0,1 1 0,2 1 0,1-1 0,0-1 0,0-1 0,2-1 0,2 0 0,3 0 0,2 0 0,1-1 0,1-1 0,-1-1 0,0 0 0,0 1 0,-2-1 0,1 1 0,-1 1 0,0-1 0,-1 0 0,0 0 0,-1-1 0,-1 0 0,-1-1 0,0 0 0,-2 2 0,-1 0 0,0 1 0,-1 0 0,-2 0 0,-1-1 0,-2 1 0,-2 0 0,0 1 0,0 0 0,0 0 0,-1-1 0,1 0 0,1 1 0,-1 0 0,3 0 0,-2-1 0,3 3 0,-1-2 0,4 2 0,-1-1 0,1 0 0,0-1 0,0 1 0,0 0 0,0-2 0,0-1 0,0 2 0,0-1 0,0 4 0,0-2 0,0 2 0,0 1 0,0-1 0,0-1 0,0 1 0,0-1 0,-1 0 0,-1-1 0,-1-1 0,0-1 0,0 1 0,0-1 0,-1-2 0,-1 0 0,-1-2 0,0 0 0,1 2 0,1 3 0,0 2 0,-1 2 0,-3 1 0,0 0 0,-1 0 0,0 0 0,5 0 0,-1 0 0,4 0 0,0-1 0,0-1 0,1 0 0,0 0 0,0-1 0,1-1 0,2 0 0,1-1 0,2 0 0,0 0 0,3 0 0,1 0 0,0 0 0,0 0 0,-1 1 0,-1 0 0,0-1 0,-2 1 0,1-1 0,-2 1 0,-1-1 0,-1 2 0,-1 0 0,-1-1 0,-1 2 0,0-2 0,0 1 0,0 0 0,0-2 0,0 3 0,0-3 0,0 2 0,0-1 0,0 0 0,-1-1 0,0 2 0,-1-1 0,1-1 0,-1 1 0,1-1 0,-1 1 0,2-2 0,0 0 0,0 0 0,0 1 0,0 0 0,0 1 0,0-1 0,0 2 0,0 0 0,0 0 0,0 0 0,0-1 0,0 0 0,0-1 0,0 2 0,0 0 0,0 1 0,0 0 0,0 1 0,0-1 0,0 1 0,-1-1 0,0 1 0,1-1 0,-1 2 0,1-2 0,0 0 0,0 1 0,0-1 0,0 0 0,0 0 0,0 0 0,0 1 0,0 0 0,0-1 0,0-1 0,0 1 0,0 0 0,0 1 0,0 0 0,0-1 0,0 1 0,0-1 0,0-1 0,0 0 0,0 1 0,0-1 0,0 1 0,0 0 0,0 1 0,0-1 0,0 1 0,0-1 0,0 1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0:05.651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2:43.357"/>
    </inkml:context>
    <inkml:brush xml:id="br0">
      <inkml:brushProperty name="width" value="0.2" units="cm"/>
      <inkml:brushProperty name="height" value="0.4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12.23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28.71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47:40.28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 0,'28'0,"-4"0,-17 0,0 0,7 0,-6 0,7 0,-7 0,2 0,1 0,-2 0,3 0,-3 0,2 0,0 0,-1 0,2 0,-2 0,0 0,1 0,-1 0,0 1,2 0,-4 1,4 0,-3-1,2-1,0 0,-1 0,1 1,0 0,-2 1,1-1,0 0,1-3,-2-2,-7 22,1-14,-7 18,4-15,0-3,0 13,0-10,0 5,0 0,0-6,0 9,0-5,0-1,0 6,0-8,0 7,0-6,0 2,1 2,0-5,0 6,1-3,-2-1,3 4,-2-4,1 2,-1-1,0 0,0 2,0-3,0 5,0-6,-1 3,0 0,0-1,0 3,0-4,0 2,0 0,0 1,0-1,0 1,0-3,0 5,0-6,0 3,0 0,0-3,0 8,0-7,-1 4,-1-3,0 0,1 1,-1 2,0-5,0 3,0 0,1-3,-1 7,1-5,0 3,0-3,0 1,0-1,0 1,0 0,1 0,-1 1,0-1,0 2,1 0,-1 0,1 1,0-1,0 0,0 0,-1 0,0 1,0-2,0-1,1 0,0-1,0 1,0 0,0 0,0-1,0 1,0-1,0 2,0-3,0 1,0 3,0-3,0 2,0 0,0-4,0 6,0-5,0 3,0-2,0-1,0 3,0-3,1 3,0-3,2 2,2-2,-1 0,2 0,-4 0,-18-3,10-1,-13-5,12 0,1-1,-8-2,5 2,-3-1,2 2,1 0,-3 0,1 0,0 0,0 0,2 0,-3 0,0 0,3 0,-5 0,7 2,-6-2,3 2,0-1,-1 0,1 0,-3 1,5-2,-5 2,3-2,0 1,-3 0,4 0,-1-1,0 0,0 0,-1 0,1 0,4-14,1 7,5-12,0 10,0-1,0 0,0 0,0-2,1 2,0-1,0 2,-1-2,0-1,0 1,0-3,0 6,0-5,0 5,0-2,0-3,0 4,0-3,0 2,0-1,0 1,0-1,0 1,0 0,0-1,0 1,0-1,0 1,0-1,0-1,0 3,0-5,0 6,0-5,0 5,0-5,0 2,0 2,0-2,0 1,0-1,0 1,0-4,0 6,0-5,0 4,0-3,0 0,0 1,0 1,0-2,0 3,0-5,0 7,0-5,0 0,0 2,0-4,0 4,0 1,0-6,0 3,-2-3,1 5,0 0,0-2,0 1,0-1,1 3,0-4,0 4,0-3,0 0,0 3,0-4,0 3,0 0,0-1,0 1,0-2,1 1,1 0,1 1,6 1,-1 5,5-1,-1 4,3-1,3-1,1 0,-1 0,-3 1,-3 0,-3 2,3 0,-3 1,3 3,-3 3,0 5,-2 5,0 4,-1 1,-1 2,0 1,-1-2,-1 0,0-2,-1-1,0 0,0 3,1 2,0 2,1 2,-1-1,-1 2,-1 0,-1-2,0-2,0-4,0 0,0-1,0 1,0-1,0 0,0-1,-1-1,0 0,-2 0,-1 0,0-2,-2-2,0-2,1-4,-5-4,-4-4,-1-5,-3-4,4-7,0-5,3-4,2-2,4 0,2 2,2 3,1 3,0 0,0 1,0-2,0 0,0 0,0-1,0-1,1 0,1 0,2 3,0 3,-1 4,0 1,0 0,-1 1,-1-3,-1 1,0-2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21" Type="http://schemas.openxmlformats.org/officeDocument/2006/relationships/image" Target="../media/image24.png"/><Relationship Id="rId34" Type="http://schemas.openxmlformats.org/officeDocument/2006/relationships/customXml" Target="../ink/ink25.xml"/><Relationship Id="rId7" Type="http://schemas.openxmlformats.org/officeDocument/2006/relationships/image" Target="../media/image17.png"/><Relationship Id="rId12" Type="http://schemas.openxmlformats.org/officeDocument/2006/relationships/customXml" Target="../ink/ink14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9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19.pn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10" Type="http://schemas.openxmlformats.org/officeDocument/2006/relationships/customXml" Target="../ink/ink13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10.xml"/><Relationship Id="rId9" Type="http://schemas.openxmlformats.org/officeDocument/2006/relationships/image" Target="../media/image18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27.png"/><Relationship Id="rId30" Type="http://schemas.openxmlformats.org/officeDocument/2006/relationships/customXml" Target="../ink/ink23.xml"/><Relationship Id="rId35" Type="http://schemas.openxmlformats.org/officeDocument/2006/relationships/image" Target="../media/image31.png"/><Relationship Id="rId8" Type="http://schemas.openxmlformats.org/officeDocument/2006/relationships/customXml" Target="../ink/ink12.xml"/><Relationship Id="rId3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/>
            <a:r>
              <a:rPr lang="en-US" dirty="0"/>
              <a:t>Image Quilting for Texture Synthesis</a:t>
            </a:r>
            <a:br>
              <a:rPr lang="en-US" dirty="0"/>
            </a:br>
            <a:r>
              <a:rPr lang="en-US" sz="2000" b="0" dirty="0"/>
              <a:t>Christof </a:t>
            </a:r>
            <a:r>
              <a:rPr lang="en-US" sz="2000" b="0" dirty="0" err="1"/>
              <a:t>Leutenegger</a:t>
            </a:r>
            <a:br>
              <a:rPr lang="en-US" sz="2000" b="0" dirty="0"/>
            </a:br>
            <a:r>
              <a:rPr lang="en-US" sz="2000" b="0" dirty="0"/>
              <a:t>Lukas </a:t>
            </a:r>
            <a:r>
              <a:rPr lang="en-US" sz="2000" b="0" dirty="0" err="1"/>
              <a:t>Nüesch</a:t>
            </a:r>
            <a:br>
              <a:rPr lang="en-US" sz="2000" b="0" dirty="0"/>
            </a:br>
            <a:r>
              <a:rPr lang="en-US" sz="2000" b="0" dirty="0"/>
              <a:t>Marco </a:t>
            </a:r>
            <a:r>
              <a:rPr lang="en-US" sz="2000" b="0" dirty="0" err="1"/>
              <a:t>Heiniger</a:t>
            </a:r>
            <a:br>
              <a:rPr lang="en-US" sz="2000" b="0" dirty="0"/>
            </a:br>
            <a:r>
              <a:rPr lang="en-US" sz="2000" b="0" dirty="0"/>
              <a:t>Piero </a:t>
            </a:r>
            <a:r>
              <a:rPr lang="en-US" sz="2000" b="0" dirty="0" err="1"/>
              <a:t>Neri</a:t>
            </a:r>
            <a:br>
              <a:rPr lang="en-US" sz="2000" b="0" dirty="0"/>
            </a:b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59DD09F5-7C2E-7B06-CF5C-090BB18CCFC9}"/>
              </a:ext>
            </a:extLst>
          </p:cNvPr>
          <p:cNvSpPr/>
          <p:nvPr/>
        </p:nvSpPr>
        <p:spPr>
          <a:xfrm>
            <a:off x="5117034" y="3370919"/>
            <a:ext cx="1529307" cy="1529996"/>
          </a:xfrm>
          <a:prstGeom prst="rect">
            <a:avLst/>
          </a:prstGeom>
          <a:solidFill>
            <a:srgbClr val="69F50C">
              <a:alpha val="47451"/>
            </a:srgb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947821-D701-F2FD-5888-AF295ED0335A}"/>
              </a:ext>
            </a:extLst>
          </p:cNvPr>
          <p:cNvSpPr/>
          <p:nvPr/>
        </p:nvSpPr>
        <p:spPr>
          <a:xfrm>
            <a:off x="5118324" y="3372631"/>
            <a:ext cx="914445" cy="1521911"/>
          </a:xfrm>
          <a:prstGeom prst="rect">
            <a:avLst/>
          </a:prstGeom>
          <a:solidFill>
            <a:srgbClr val="448CAD">
              <a:alpha val="30168"/>
            </a:srgb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7594E6F-E965-97B6-586C-0ED9639210C3}"/>
              </a:ext>
            </a:extLst>
          </p:cNvPr>
          <p:cNvSpPr txBox="1"/>
          <p:nvPr/>
        </p:nvSpPr>
        <p:spPr bwMode="auto">
          <a:xfrm>
            <a:off x="5125470" y="4582299"/>
            <a:ext cx="189552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0     10   20   31   46   59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EC881BE-E2C2-DC13-F59F-98E013AFED15}"/>
              </a:ext>
            </a:extLst>
          </p:cNvPr>
          <p:cNvSpPr/>
          <p:nvPr/>
        </p:nvSpPr>
        <p:spPr>
          <a:xfrm>
            <a:off x="5125471" y="3375137"/>
            <a:ext cx="1514000" cy="907452"/>
          </a:xfrm>
          <a:prstGeom prst="rect">
            <a:avLst/>
          </a:prstGeom>
          <a:solidFill>
            <a:srgbClr val="FA6548">
              <a:alpha val="29804"/>
            </a:srgb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58FEB78-D428-CAF7-6257-E606441B6B07}"/>
              </a:ext>
            </a:extLst>
          </p:cNvPr>
          <p:cNvSpPr txBox="1"/>
          <p:nvPr/>
        </p:nvSpPr>
        <p:spPr bwMode="auto">
          <a:xfrm>
            <a:off x="5120684" y="3371143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0      0     0     0      0     0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94D13956-73B9-AFE3-27E6-166E8B473E45}"/>
              </a:ext>
            </a:extLst>
          </p:cNvPr>
          <p:cNvSpPr/>
          <p:nvPr/>
        </p:nvSpPr>
        <p:spPr>
          <a:xfrm>
            <a:off x="63362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DD9C83-2E3A-F93E-9A76-1EA9BCB3DF03}"/>
              </a:ext>
            </a:extLst>
          </p:cNvPr>
          <p:cNvSpPr/>
          <p:nvPr/>
        </p:nvSpPr>
        <p:spPr>
          <a:xfrm>
            <a:off x="3281600" y="4290649"/>
            <a:ext cx="598665" cy="583137"/>
          </a:xfrm>
          <a:prstGeom prst="rect">
            <a:avLst/>
          </a:prstGeom>
          <a:solidFill>
            <a:srgbClr val="69F50C">
              <a:alpha val="47451"/>
            </a:srgbClr>
          </a:solidFill>
          <a:ln w="19050">
            <a:solidFill>
              <a:srgbClr val="65948A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9F4BD96-18A6-CDEB-5398-C2378A78EC71}"/>
              </a:ext>
            </a:extLst>
          </p:cNvPr>
          <p:cNvSpPr txBox="1"/>
          <p:nvPr/>
        </p:nvSpPr>
        <p:spPr bwMode="auto">
          <a:xfrm>
            <a:off x="2674392" y="4572708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4      1     5     4      6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1/4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1521869"/>
          </a:xfrm>
        </p:spPr>
        <p:txBody>
          <a:bodyPr/>
          <a:lstStyle/>
          <a:p>
            <a:r>
              <a:rPr lang="en-US" sz="1600" dirty="0"/>
              <a:t>Integral images are a technique to calculate the sum of pixel within a rectangular region </a:t>
            </a:r>
          </a:p>
          <a:p>
            <a:r>
              <a:rPr lang="en-US" sz="1600" dirty="0"/>
              <a:t>Creation: Sum of all left and top predecessor + local value</a:t>
            </a:r>
          </a:p>
          <a:p>
            <a:r>
              <a:rPr lang="en-US" sz="1600" dirty="0"/>
              <a:t>Example: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75AFCF0-687E-2960-11BB-5C39F1F79756}"/>
              </a:ext>
            </a:extLst>
          </p:cNvPr>
          <p:cNvSpPr/>
          <p:nvPr/>
        </p:nvSpPr>
        <p:spPr>
          <a:xfrm>
            <a:off x="26670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95208EC-238C-F2AE-0425-194DD8986B4B}"/>
              </a:ext>
            </a:extLst>
          </p:cNvPr>
          <p:cNvSpPr/>
          <p:nvPr/>
        </p:nvSpPr>
        <p:spPr>
          <a:xfrm>
            <a:off x="29718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C67146-7986-134C-06E9-C59F6EAB02E6}"/>
              </a:ext>
            </a:extLst>
          </p:cNvPr>
          <p:cNvSpPr/>
          <p:nvPr/>
        </p:nvSpPr>
        <p:spPr>
          <a:xfrm>
            <a:off x="32766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DDE99AA-9A42-8FEC-D585-3F2EAB1C4691}"/>
              </a:ext>
            </a:extLst>
          </p:cNvPr>
          <p:cNvSpPr/>
          <p:nvPr/>
        </p:nvSpPr>
        <p:spPr>
          <a:xfrm>
            <a:off x="35814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182927-E78B-29DD-80A5-8DEF62CD6F89}"/>
              </a:ext>
            </a:extLst>
          </p:cNvPr>
          <p:cNvSpPr/>
          <p:nvPr/>
        </p:nvSpPr>
        <p:spPr>
          <a:xfrm>
            <a:off x="38862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16F7F6F-F60B-9229-A737-196AFF801A08}"/>
              </a:ext>
            </a:extLst>
          </p:cNvPr>
          <p:cNvSpPr/>
          <p:nvPr/>
        </p:nvSpPr>
        <p:spPr>
          <a:xfrm>
            <a:off x="26670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04590EC-008A-EBFD-EBF4-BFC1CA9C9176}"/>
              </a:ext>
            </a:extLst>
          </p:cNvPr>
          <p:cNvSpPr/>
          <p:nvPr/>
        </p:nvSpPr>
        <p:spPr>
          <a:xfrm>
            <a:off x="29718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F554BF-1DDB-3DA0-5B0B-670EA1405837}"/>
              </a:ext>
            </a:extLst>
          </p:cNvPr>
          <p:cNvSpPr/>
          <p:nvPr/>
        </p:nvSpPr>
        <p:spPr>
          <a:xfrm>
            <a:off x="32766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8BEB108-8634-989B-D06B-40D37C2E195C}"/>
              </a:ext>
            </a:extLst>
          </p:cNvPr>
          <p:cNvSpPr/>
          <p:nvPr/>
        </p:nvSpPr>
        <p:spPr>
          <a:xfrm>
            <a:off x="35814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AABF850-F278-9C6B-0AAD-D9A8FE104159}"/>
              </a:ext>
            </a:extLst>
          </p:cNvPr>
          <p:cNvSpPr/>
          <p:nvPr/>
        </p:nvSpPr>
        <p:spPr>
          <a:xfrm>
            <a:off x="38862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E2E02A4-698D-A75E-69D7-9CA5014F85F8}"/>
              </a:ext>
            </a:extLst>
          </p:cNvPr>
          <p:cNvSpPr/>
          <p:nvPr/>
        </p:nvSpPr>
        <p:spPr>
          <a:xfrm>
            <a:off x="26670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9B0A728-2ED4-AD7C-DA0F-F8E2A0057000}"/>
              </a:ext>
            </a:extLst>
          </p:cNvPr>
          <p:cNvSpPr/>
          <p:nvPr/>
        </p:nvSpPr>
        <p:spPr>
          <a:xfrm>
            <a:off x="29718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A9282AE-45DA-F786-3405-BCD39116C65F}"/>
              </a:ext>
            </a:extLst>
          </p:cNvPr>
          <p:cNvSpPr/>
          <p:nvPr/>
        </p:nvSpPr>
        <p:spPr>
          <a:xfrm>
            <a:off x="32766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0321532-886F-BB04-7170-46105B6C861F}"/>
              </a:ext>
            </a:extLst>
          </p:cNvPr>
          <p:cNvSpPr/>
          <p:nvPr/>
        </p:nvSpPr>
        <p:spPr>
          <a:xfrm>
            <a:off x="35814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EF533AF-123B-6D29-7E7C-36E24DA69CC5}"/>
              </a:ext>
            </a:extLst>
          </p:cNvPr>
          <p:cNvSpPr/>
          <p:nvPr/>
        </p:nvSpPr>
        <p:spPr>
          <a:xfrm>
            <a:off x="38862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B9323E2-1EA6-3BE5-FED5-13A263706214}"/>
              </a:ext>
            </a:extLst>
          </p:cNvPr>
          <p:cNvSpPr/>
          <p:nvPr/>
        </p:nvSpPr>
        <p:spPr>
          <a:xfrm>
            <a:off x="26670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7CD390-3AC9-8CA4-F66E-0DFA6856C944}"/>
              </a:ext>
            </a:extLst>
          </p:cNvPr>
          <p:cNvSpPr/>
          <p:nvPr/>
        </p:nvSpPr>
        <p:spPr>
          <a:xfrm>
            <a:off x="29718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C5D89DE-78CA-8D5E-1096-D48C4284E1A5}"/>
              </a:ext>
            </a:extLst>
          </p:cNvPr>
          <p:cNvSpPr/>
          <p:nvPr/>
        </p:nvSpPr>
        <p:spPr>
          <a:xfrm>
            <a:off x="32766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5B073D-29ED-97A1-6B2C-60B2D30C76B8}"/>
              </a:ext>
            </a:extLst>
          </p:cNvPr>
          <p:cNvSpPr/>
          <p:nvPr/>
        </p:nvSpPr>
        <p:spPr>
          <a:xfrm>
            <a:off x="35814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B1F33C9-EE9A-F2B3-A2B6-989955269301}"/>
              </a:ext>
            </a:extLst>
          </p:cNvPr>
          <p:cNvSpPr/>
          <p:nvPr/>
        </p:nvSpPr>
        <p:spPr>
          <a:xfrm>
            <a:off x="38862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8C48384-DA7A-9C20-2183-3FB9B7316163}"/>
              </a:ext>
            </a:extLst>
          </p:cNvPr>
          <p:cNvSpPr/>
          <p:nvPr/>
        </p:nvSpPr>
        <p:spPr>
          <a:xfrm>
            <a:off x="26670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F46A637-6564-9EFA-521E-C75A60F4A4C6}"/>
              </a:ext>
            </a:extLst>
          </p:cNvPr>
          <p:cNvSpPr/>
          <p:nvPr/>
        </p:nvSpPr>
        <p:spPr>
          <a:xfrm>
            <a:off x="29718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38A1876-5D50-742E-FC5D-D399C37F6C83}"/>
              </a:ext>
            </a:extLst>
          </p:cNvPr>
          <p:cNvSpPr/>
          <p:nvPr/>
        </p:nvSpPr>
        <p:spPr>
          <a:xfrm>
            <a:off x="32766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477A8E5-B7E4-0B6B-769A-C958D3B69857}"/>
              </a:ext>
            </a:extLst>
          </p:cNvPr>
          <p:cNvSpPr/>
          <p:nvPr/>
        </p:nvSpPr>
        <p:spPr>
          <a:xfrm>
            <a:off x="35814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D60C1E6-8341-6609-0B35-A0C176ED3AB7}"/>
              </a:ext>
            </a:extLst>
          </p:cNvPr>
          <p:cNvSpPr/>
          <p:nvPr/>
        </p:nvSpPr>
        <p:spPr>
          <a:xfrm>
            <a:off x="38862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6F7115D-C01F-3476-39EB-80B99AEF4DE1}"/>
              </a:ext>
            </a:extLst>
          </p:cNvPr>
          <p:cNvSpPr txBox="1"/>
          <p:nvPr/>
        </p:nvSpPr>
        <p:spPr bwMode="auto">
          <a:xfrm>
            <a:off x="2668042" y="3670757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1      2     2     4      1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92B99EB-DDBC-E96E-DF53-D3606C3CD689}"/>
              </a:ext>
            </a:extLst>
          </p:cNvPr>
          <p:cNvSpPr txBox="1"/>
          <p:nvPr/>
        </p:nvSpPr>
        <p:spPr bwMode="auto">
          <a:xfrm>
            <a:off x="2668042" y="3971835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3      4     1     5      2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846853D-0BDF-30D4-34CC-2E49CEB6871F}"/>
              </a:ext>
            </a:extLst>
          </p:cNvPr>
          <p:cNvSpPr txBox="1"/>
          <p:nvPr/>
        </p:nvSpPr>
        <p:spPr bwMode="auto">
          <a:xfrm>
            <a:off x="2668042" y="4283334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2      3     3     2      4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21006EB-53A9-8E72-FE65-645898BCDA36}"/>
              </a:ext>
            </a:extLst>
          </p:cNvPr>
          <p:cNvSpPr txBox="1"/>
          <p:nvPr/>
        </p:nvSpPr>
        <p:spPr bwMode="auto">
          <a:xfrm>
            <a:off x="2665957" y="4886979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6      3     2     1      3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F13A8C7-4725-1AD8-292A-0D675127F052}"/>
              </a:ext>
            </a:extLst>
          </p:cNvPr>
          <p:cNvSpPr/>
          <p:nvPr/>
        </p:nvSpPr>
        <p:spPr>
          <a:xfrm>
            <a:off x="54239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B9D0A27-7971-FD8B-7D2D-E31DF9D95EDC}"/>
              </a:ext>
            </a:extLst>
          </p:cNvPr>
          <p:cNvSpPr/>
          <p:nvPr/>
        </p:nvSpPr>
        <p:spPr>
          <a:xfrm>
            <a:off x="57287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5FCBEE2-635D-533D-569B-5C345B90AABC}"/>
              </a:ext>
            </a:extLst>
          </p:cNvPr>
          <p:cNvSpPr/>
          <p:nvPr/>
        </p:nvSpPr>
        <p:spPr>
          <a:xfrm>
            <a:off x="60335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200B3D7F-A075-7336-63C0-01A51AE3AB0B}"/>
              </a:ext>
            </a:extLst>
          </p:cNvPr>
          <p:cNvSpPr/>
          <p:nvPr/>
        </p:nvSpPr>
        <p:spPr>
          <a:xfrm>
            <a:off x="63383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56775EDC-16F6-786B-AACE-E77C72372D71}"/>
              </a:ext>
            </a:extLst>
          </p:cNvPr>
          <p:cNvSpPr/>
          <p:nvPr/>
        </p:nvSpPr>
        <p:spPr>
          <a:xfrm>
            <a:off x="66431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6D5F0F20-6967-7A2B-C3F4-68B5CF1F50FF}"/>
              </a:ext>
            </a:extLst>
          </p:cNvPr>
          <p:cNvSpPr/>
          <p:nvPr/>
        </p:nvSpPr>
        <p:spPr>
          <a:xfrm>
            <a:off x="54239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3913BD4D-981D-94C0-824E-2C763A5084C7}"/>
              </a:ext>
            </a:extLst>
          </p:cNvPr>
          <p:cNvSpPr/>
          <p:nvPr/>
        </p:nvSpPr>
        <p:spPr>
          <a:xfrm>
            <a:off x="57287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922CDE9-534F-8BC5-2110-94BB0417D2B2}"/>
              </a:ext>
            </a:extLst>
          </p:cNvPr>
          <p:cNvSpPr/>
          <p:nvPr/>
        </p:nvSpPr>
        <p:spPr>
          <a:xfrm>
            <a:off x="60335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95D927FF-E255-EB2D-F0FF-B4F9DC2FA335}"/>
              </a:ext>
            </a:extLst>
          </p:cNvPr>
          <p:cNvSpPr/>
          <p:nvPr/>
        </p:nvSpPr>
        <p:spPr>
          <a:xfrm>
            <a:off x="63383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C5FA38C-F918-FB92-F42A-94887CF5060B}"/>
              </a:ext>
            </a:extLst>
          </p:cNvPr>
          <p:cNvSpPr/>
          <p:nvPr/>
        </p:nvSpPr>
        <p:spPr>
          <a:xfrm>
            <a:off x="66431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8C726458-B942-3DCC-0D60-F558A589419E}"/>
              </a:ext>
            </a:extLst>
          </p:cNvPr>
          <p:cNvSpPr/>
          <p:nvPr/>
        </p:nvSpPr>
        <p:spPr>
          <a:xfrm>
            <a:off x="54239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B7125D9D-CEA0-F688-E6B1-2257AAC8A6AA}"/>
              </a:ext>
            </a:extLst>
          </p:cNvPr>
          <p:cNvSpPr/>
          <p:nvPr/>
        </p:nvSpPr>
        <p:spPr>
          <a:xfrm>
            <a:off x="57287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24DCF02-03AD-FE75-FED0-B33D5BD4F763}"/>
              </a:ext>
            </a:extLst>
          </p:cNvPr>
          <p:cNvSpPr/>
          <p:nvPr/>
        </p:nvSpPr>
        <p:spPr>
          <a:xfrm>
            <a:off x="60335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3A3C3EE-BD2F-AEA5-6610-D2987CA81552}"/>
              </a:ext>
            </a:extLst>
          </p:cNvPr>
          <p:cNvSpPr/>
          <p:nvPr/>
        </p:nvSpPr>
        <p:spPr>
          <a:xfrm>
            <a:off x="63383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6BAE34C-FD3A-DE2D-3E5D-172DC5C44A6B}"/>
              </a:ext>
            </a:extLst>
          </p:cNvPr>
          <p:cNvSpPr/>
          <p:nvPr/>
        </p:nvSpPr>
        <p:spPr>
          <a:xfrm>
            <a:off x="66431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009B0B2D-CFFE-A041-D72A-611CD4B06540}"/>
              </a:ext>
            </a:extLst>
          </p:cNvPr>
          <p:cNvSpPr/>
          <p:nvPr/>
        </p:nvSpPr>
        <p:spPr>
          <a:xfrm>
            <a:off x="54239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38C0D15A-288B-A785-8604-1226C5906DBF}"/>
              </a:ext>
            </a:extLst>
          </p:cNvPr>
          <p:cNvSpPr/>
          <p:nvPr/>
        </p:nvSpPr>
        <p:spPr>
          <a:xfrm>
            <a:off x="57287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C04F2E6-1786-68C2-25FC-550D01020867}"/>
              </a:ext>
            </a:extLst>
          </p:cNvPr>
          <p:cNvSpPr/>
          <p:nvPr/>
        </p:nvSpPr>
        <p:spPr>
          <a:xfrm>
            <a:off x="60335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C46F0DE0-3D44-5282-1C95-28FC14A47DF6}"/>
              </a:ext>
            </a:extLst>
          </p:cNvPr>
          <p:cNvSpPr/>
          <p:nvPr/>
        </p:nvSpPr>
        <p:spPr>
          <a:xfrm>
            <a:off x="63383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12475C23-87E0-DA58-8D14-4E001D3BF60C}"/>
              </a:ext>
            </a:extLst>
          </p:cNvPr>
          <p:cNvSpPr/>
          <p:nvPr/>
        </p:nvSpPr>
        <p:spPr>
          <a:xfrm>
            <a:off x="66431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D65235A-BEB0-BC88-FCE8-BBB9A03FAF91}"/>
              </a:ext>
            </a:extLst>
          </p:cNvPr>
          <p:cNvSpPr/>
          <p:nvPr/>
        </p:nvSpPr>
        <p:spPr>
          <a:xfrm>
            <a:off x="54239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CFA68A5-65B2-E098-30F6-58B77F153191}"/>
              </a:ext>
            </a:extLst>
          </p:cNvPr>
          <p:cNvSpPr/>
          <p:nvPr/>
        </p:nvSpPr>
        <p:spPr>
          <a:xfrm>
            <a:off x="57287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A5B580A1-6583-8D83-DEA9-985C0734A8EF}"/>
              </a:ext>
            </a:extLst>
          </p:cNvPr>
          <p:cNvSpPr/>
          <p:nvPr/>
        </p:nvSpPr>
        <p:spPr>
          <a:xfrm>
            <a:off x="60335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BE382A0-D4FE-EAB3-BC2F-FAFF29FDA6CE}"/>
              </a:ext>
            </a:extLst>
          </p:cNvPr>
          <p:cNvSpPr/>
          <p:nvPr/>
        </p:nvSpPr>
        <p:spPr>
          <a:xfrm>
            <a:off x="63383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8CFB433-8809-1F89-3C5D-D66E9268F233}"/>
              </a:ext>
            </a:extLst>
          </p:cNvPr>
          <p:cNvSpPr/>
          <p:nvPr/>
        </p:nvSpPr>
        <p:spPr>
          <a:xfrm>
            <a:off x="66431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3D649D82-A9B4-0983-46B0-C3013B29888C}"/>
              </a:ext>
            </a:extLst>
          </p:cNvPr>
          <p:cNvSpPr txBox="1"/>
          <p:nvPr/>
        </p:nvSpPr>
        <p:spPr bwMode="auto">
          <a:xfrm>
            <a:off x="5122151" y="3676459"/>
            <a:ext cx="189883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0      1     3     5      9    10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F5E4247-E11D-4904-3E57-D669613DD704}"/>
              </a:ext>
            </a:extLst>
          </p:cNvPr>
          <p:cNvSpPr txBox="1"/>
          <p:nvPr/>
        </p:nvSpPr>
        <p:spPr bwMode="auto">
          <a:xfrm>
            <a:off x="5126146" y="3981751"/>
            <a:ext cx="189484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0      4    10   13   22   25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E7CAD3C-5AE7-FC39-745E-806116EFF4FF}"/>
              </a:ext>
            </a:extLst>
          </p:cNvPr>
          <p:cNvSpPr txBox="1"/>
          <p:nvPr/>
        </p:nvSpPr>
        <p:spPr bwMode="auto">
          <a:xfrm>
            <a:off x="5125470" y="4295158"/>
            <a:ext cx="190812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0      6    15   21   32   39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1B948871-CFA7-00BD-C77F-E91C3D247D41}"/>
              </a:ext>
            </a:extLst>
          </p:cNvPr>
          <p:cNvSpPr txBox="1"/>
          <p:nvPr/>
        </p:nvSpPr>
        <p:spPr bwMode="auto">
          <a:xfrm>
            <a:off x="5112861" y="4886979"/>
            <a:ext cx="192073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0     16   29   42   58   74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82C406F-CD63-47D5-AFA1-91B236DBF205}"/>
              </a:ext>
            </a:extLst>
          </p:cNvPr>
          <p:cNvSpPr/>
          <p:nvPr/>
        </p:nvSpPr>
        <p:spPr>
          <a:xfrm>
            <a:off x="5119120" y="36753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8FC6A7DD-14F8-702F-72B7-B51802F6D05E}"/>
              </a:ext>
            </a:extLst>
          </p:cNvPr>
          <p:cNvSpPr/>
          <p:nvPr/>
        </p:nvSpPr>
        <p:spPr>
          <a:xfrm>
            <a:off x="5119120" y="39801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0CC6E72B-FDFC-9685-A780-43015B126453}"/>
              </a:ext>
            </a:extLst>
          </p:cNvPr>
          <p:cNvSpPr/>
          <p:nvPr/>
        </p:nvSpPr>
        <p:spPr>
          <a:xfrm>
            <a:off x="5119120" y="42849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C18C7FC-26CD-503C-ED70-8B2E92CB1D5C}"/>
              </a:ext>
            </a:extLst>
          </p:cNvPr>
          <p:cNvSpPr/>
          <p:nvPr/>
        </p:nvSpPr>
        <p:spPr>
          <a:xfrm>
            <a:off x="5119120" y="45897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6CF17D74-C45A-808D-8645-3D55160F2E28}"/>
              </a:ext>
            </a:extLst>
          </p:cNvPr>
          <p:cNvSpPr/>
          <p:nvPr/>
        </p:nvSpPr>
        <p:spPr>
          <a:xfrm>
            <a:off x="5119120" y="48945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7E54D53-4B5D-084E-4164-BA549893D8CF}"/>
              </a:ext>
            </a:extLst>
          </p:cNvPr>
          <p:cNvSpPr/>
          <p:nvPr/>
        </p:nvSpPr>
        <p:spPr>
          <a:xfrm>
            <a:off x="54218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A8671FC9-84A4-550B-3D6D-715820BCADD2}"/>
              </a:ext>
            </a:extLst>
          </p:cNvPr>
          <p:cNvSpPr/>
          <p:nvPr/>
        </p:nvSpPr>
        <p:spPr>
          <a:xfrm>
            <a:off x="57266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EFF08460-50EC-5812-0F43-2D2362B6F3B2}"/>
              </a:ext>
            </a:extLst>
          </p:cNvPr>
          <p:cNvSpPr/>
          <p:nvPr/>
        </p:nvSpPr>
        <p:spPr>
          <a:xfrm>
            <a:off x="60314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701FF2D4-AF4F-E170-A23F-B069B609A64E}"/>
              </a:ext>
            </a:extLst>
          </p:cNvPr>
          <p:cNvSpPr/>
          <p:nvPr/>
        </p:nvSpPr>
        <p:spPr>
          <a:xfrm>
            <a:off x="66410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32586523-DA06-F3D6-ECB7-BC9B621A7FE7}"/>
              </a:ext>
            </a:extLst>
          </p:cNvPr>
          <p:cNvSpPr/>
          <p:nvPr/>
        </p:nvSpPr>
        <p:spPr>
          <a:xfrm>
            <a:off x="5117035" y="3370398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987A6986-2938-0F7D-0182-1669D3145232}"/>
              </a:ext>
            </a:extLst>
          </p:cNvPr>
          <p:cNvSpPr/>
          <p:nvPr/>
        </p:nvSpPr>
        <p:spPr>
          <a:xfrm>
            <a:off x="6334807" y="3979859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A4BDDF0C-9E65-FA2A-21C6-234CC8572FE4}"/>
              </a:ext>
            </a:extLst>
          </p:cNvPr>
          <p:cNvSpPr/>
          <p:nvPr/>
        </p:nvSpPr>
        <p:spPr>
          <a:xfrm>
            <a:off x="5726635" y="3980476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F169E06B-A27B-E014-556A-111D798F965D}"/>
              </a:ext>
            </a:extLst>
          </p:cNvPr>
          <p:cNvSpPr/>
          <p:nvPr/>
        </p:nvSpPr>
        <p:spPr>
          <a:xfrm>
            <a:off x="6336235" y="4591111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AA222B23-15B2-EE49-36FA-8B37128746F0}"/>
              </a:ext>
            </a:extLst>
          </p:cNvPr>
          <p:cNvSpPr/>
          <p:nvPr/>
        </p:nvSpPr>
        <p:spPr>
          <a:xfrm>
            <a:off x="5727386" y="4584412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9D3C07CC-C04B-65F4-8DDF-8DCE0E3185DF}"/>
              </a:ext>
            </a:extLst>
          </p:cNvPr>
          <p:cNvSpPr txBox="1"/>
          <p:nvPr/>
        </p:nvSpPr>
        <p:spPr bwMode="auto">
          <a:xfrm>
            <a:off x="2558935" y="3196680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EDA12CF9-2590-A92D-5CE4-72147BDDB45D}"/>
              </a:ext>
            </a:extLst>
          </p:cNvPr>
          <p:cNvSpPr txBox="1"/>
          <p:nvPr/>
        </p:nvSpPr>
        <p:spPr bwMode="auto">
          <a:xfrm>
            <a:off x="4987271" y="2922438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integral image:</a:t>
            </a:r>
          </a:p>
        </p:txBody>
      </p: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72575E6D-FF07-747B-4196-F1E8EADEFD3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14235" y="4900915"/>
            <a:ext cx="552542" cy="824264"/>
          </a:xfrm>
          <a:prstGeom prst="straightConnector1">
            <a:avLst/>
          </a:prstGeom>
          <a:noFill/>
          <a:ln w="2222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114" name="Rechteck 113">
            <a:extLst>
              <a:ext uri="{FF2B5EF4-FFF2-40B4-BE49-F238E27FC236}">
                <a16:creationId xmlns:a16="http://schemas.microsoft.com/office/drawing/2014/main" id="{30808AD8-636C-690C-5112-022977034EA9}"/>
              </a:ext>
            </a:extLst>
          </p:cNvPr>
          <p:cNvSpPr/>
          <p:nvPr/>
        </p:nvSpPr>
        <p:spPr>
          <a:xfrm>
            <a:off x="3274671" y="4284821"/>
            <a:ext cx="606221" cy="602157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C397D7C-F0A6-9587-2E5A-FA154DE68F0A}"/>
              </a:ext>
            </a:extLst>
          </p:cNvPr>
          <p:cNvSpPr txBox="1"/>
          <p:nvPr/>
        </p:nvSpPr>
        <p:spPr bwMode="auto">
          <a:xfrm>
            <a:off x="4191000" y="5725179"/>
            <a:ext cx="2066656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To calculate this area, do:</a:t>
            </a:r>
          </a:p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46</a:t>
            </a:r>
            <a:r>
              <a:rPr lang="en-US" sz="1400" dirty="0">
                <a:latin typeface="+mn-lt"/>
              </a:rPr>
              <a:t> –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20</a:t>
            </a:r>
            <a:r>
              <a:rPr lang="en-US" sz="1400" dirty="0">
                <a:latin typeface="+mn-lt"/>
              </a:rPr>
              <a:t> –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22</a:t>
            </a:r>
            <a:r>
              <a:rPr lang="en-US" sz="1400" dirty="0">
                <a:latin typeface="+mn-lt"/>
              </a:rPr>
              <a:t> +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10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85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2/4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1600" dirty="0"/>
                  <a:t>Two ways to calculate the SSD of an </a:t>
                </a:r>
                <a:r>
                  <a:rPr lang="en-US" sz="1600" dirty="0">
                    <a:highlight>
                      <a:srgbClr val="FFFF00"/>
                    </a:highlight>
                  </a:rPr>
                  <a:t>overlap</a:t>
                </a:r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r>
                  <a:rPr lang="en-US" sz="1400" dirty="0"/>
                  <a:t>1.)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de-CH" sz="14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/>
                  <a:t>         2</a:t>
                </a:r>
                <a:r>
                  <a:rPr lang="de-CH" sz="1400" dirty="0"/>
                  <a:t>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de-CH" sz="1400" dirty="0"/>
                          <m:t>o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Using the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approach (i.e., precomputation with integral images) results in </a:t>
                </a:r>
                <a:r>
                  <a:rPr lang="en-US" sz="1600" dirty="0">
                    <a:solidFill>
                      <a:srgbClr val="A81D5B"/>
                    </a:solidFill>
                  </a:rPr>
                  <a:t>1/3 fewer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blipFill>
                <a:blip r:embed="rId2"/>
                <a:stretch>
                  <a:fillRect l="-321" t="-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3D39E12-2478-B358-88CD-B1803687FE10}"/>
              </a:ext>
            </a:extLst>
          </p:cNvPr>
          <p:cNvSpPr/>
          <p:nvPr/>
        </p:nvSpPr>
        <p:spPr>
          <a:xfrm>
            <a:off x="6577799" y="1752600"/>
            <a:ext cx="1170000" cy="117137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D679584-6B69-11FA-4A08-E2841441E0E6}"/>
              </a:ext>
            </a:extLst>
          </p:cNvPr>
          <p:cNvSpPr/>
          <p:nvPr/>
        </p:nvSpPr>
        <p:spPr>
          <a:xfrm>
            <a:off x="6577799" y="1752599"/>
            <a:ext cx="609600" cy="6084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B6B77-43B1-1FC6-7E0B-68C43C96D22D}"/>
              </a:ext>
            </a:extLst>
          </p:cNvPr>
          <p:cNvSpPr txBox="1"/>
          <p:nvPr/>
        </p:nvSpPr>
        <p:spPr bwMode="auto">
          <a:xfrm>
            <a:off x="6336607" y="973723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6A4EB9-8046-4A78-04E1-99DF04A3C4DD}"/>
              </a:ext>
            </a:extLst>
          </p:cNvPr>
          <p:cNvSpPr/>
          <p:nvPr/>
        </p:nvSpPr>
        <p:spPr>
          <a:xfrm>
            <a:off x="6951100" y="1752598"/>
            <a:ext cx="609600" cy="6084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F51E029F-2AFC-E32F-1F2E-3DBCD0BC5FEA}"/>
                  </a:ext>
                </a:extLst>
              </p14:cNvPr>
              <p14:cNvContentPartPr/>
              <p14:nvPr/>
            </p14:nvContentPartPr>
            <p14:xfrm>
              <a:off x="6997060" y="1834436"/>
              <a:ext cx="152640" cy="44748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F51E029F-2AFC-E32F-1F2E-3DBCD0BC5F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1420" y="1762436"/>
                <a:ext cx="224280" cy="5911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644227B-DC1A-4D16-DA47-2222CFBB87A7}"/>
              </a:ext>
            </a:extLst>
          </p:cNvPr>
          <p:cNvSpPr/>
          <p:nvPr/>
        </p:nvSpPr>
        <p:spPr bwMode="auto">
          <a:xfrm rot="5400000" flipH="1">
            <a:off x="6946331" y="1462451"/>
            <a:ext cx="241398" cy="267046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3A484-8E74-428F-A898-05437BA841D9}"/>
              </a:ext>
            </a:extLst>
          </p:cNvPr>
          <p:cNvSpPr txBox="1"/>
          <p:nvPr/>
        </p:nvSpPr>
        <p:spPr bwMode="auto">
          <a:xfrm>
            <a:off x="6838907" y="1222720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X values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DFF4D64-7112-D2AF-EA9B-F6128D1CDCF4}"/>
              </a:ext>
            </a:extLst>
          </p:cNvPr>
          <p:cNvSpPr/>
          <p:nvPr/>
        </p:nvSpPr>
        <p:spPr bwMode="auto">
          <a:xfrm rot="10800000" flipH="1">
            <a:off x="7255583" y="1780954"/>
            <a:ext cx="241398" cy="551688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EA908B6-786F-CB55-C0D2-2F80B64785A8}"/>
              </a:ext>
            </a:extLst>
          </p:cNvPr>
          <p:cNvSpPr txBox="1"/>
          <p:nvPr/>
        </p:nvSpPr>
        <p:spPr bwMode="auto">
          <a:xfrm>
            <a:off x="7507967" y="1926061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Y  values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0A2B2983-D1F4-D47B-76AA-52B9E0893F2D}"/>
              </a:ext>
            </a:extLst>
          </p:cNvPr>
          <p:cNvSpPr/>
          <p:nvPr/>
        </p:nvSpPr>
        <p:spPr bwMode="auto">
          <a:xfrm rot="16200000" flipH="1">
            <a:off x="2851103" y="1263700"/>
            <a:ext cx="241398" cy="19812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/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sub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3 flops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blipFill>
                <a:blip r:embed="rId5"/>
                <a:stretch>
                  <a:fillRect l="-1026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1639E58-F7FA-8436-6F95-2157479BBB2A}"/>
              </a:ext>
            </a:extLst>
          </p:cNvPr>
          <p:cNvSpPr/>
          <p:nvPr/>
        </p:nvSpPr>
        <p:spPr bwMode="auto">
          <a:xfrm rot="16200000" flipH="1">
            <a:off x="2317704" y="3619255"/>
            <a:ext cx="241398" cy="9144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434D09-28FB-A036-9783-27CADF90EB9B}"/>
              </a:ext>
            </a:extLst>
          </p:cNvPr>
          <p:cNvSpPr txBox="1"/>
          <p:nvPr/>
        </p:nvSpPr>
        <p:spPr bwMode="auto">
          <a:xfrm>
            <a:off x="1876293" y="4170886"/>
            <a:ext cx="1172309" cy="3820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latin typeface="+mn-lt"/>
              </a:rPr>
              <a:t>Integral: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4</a:t>
            </a:r>
            <a:r>
              <a:rPr lang="en-US" sz="1400" baseline="-25000" dirty="0">
                <a:solidFill>
                  <a:srgbClr val="A81D5B"/>
                </a:solidFill>
                <a:latin typeface="+mn-lt"/>
              </a:rPr>
              <a:t>adds</a:t>
            </a:r>
            <a:endParaRPr lang="en-US" sz="1400" dirty="0">
              <a:solidFill>
                <a:srgbClr val="A81D5B"/>
              </a:solidFill>
              <a:latin typeface="+mn-lt"/>
            </a:endParaRP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32C4802E-C7A0-4542-27C9-A10BC28809DD}"/>
              </a:ext>
            </a:extLst>
          </p:cNvPr>
          <p:cNvSpPr/>
          <p:nvPr/>
        </p:nvSpPr>
        <p:spPr bwMode="auto">
          <a:xfrm rot="16200000" flipH="1">
            <a:off x="4417917" y="3357267"/>
            <a:ext cx="231973" cy="1447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/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blipFill>
                <a:blip r:embed="rId6"/>
                <a:stretch>
                  <a:fillRect l="-1242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D3B34AF-AAD9-9826-7A89-421C72DB8F9C}"/>
              </a:ext>
            </a:extLst>
          </p:cNvPr>
          <p:cNvSpPr/>
          <p:nvPr/>
        </p:nvSpPr>
        <p:spPr bwMode="auto">
          <a:xfrm rot="16200000" flipH="1">
            <a:off x="6638920" y="3580490"/>
            <a:ext cx="231973" cy="1001355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FDE047-0E5F-66A3-7A06-7CC17ED1134A}"/>
              </a:ext>
            </a:extLst>
          </p:cNvPr>
          <p:cNvSpPr txBox="1"/>
          <p:nvPr/>
        </p:nvSpPr>
        <p:spPr bwMode="auto">
          <a:xfrm>
            <a:off x="6019205" y="4227323"/>
            <a:ext cx="2483950" cy="73866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negligible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, as this integral is 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calculated once for all overlaps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 the input image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F4897483-8F65-C7B4-E965-7B754EC07D5F}"/>
              </a:ext>
            </a:extLst>
          </p:cNvPr>
          <p:cNvSpPr/>
          <p:nvPr/>
        </p:nvSpPr>
        <p:spPr bwMode="auto">
          <a:xfrm rot="16200000" flipH="1">
            <a:off x="5085798" y="1740097"/>
            <a:ext cx="231973" cy="6441167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/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≈ 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blipFill>
                <a:blip r:embed="rId7"/>
                <a:stretch>
                  <a:fillRect l="-1408" r="-704" b="-20000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5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3/4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4"/>
                <a:ext cx="7896225" cy="519112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/>
                  <a:t>The total sum of squares of every pixel is big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0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𝐯𝐚𝐥𝐮𝐞</m:t>
                        </m:r>
                      </m:e>
                      <m:sup>
                        <m:r>
                          <a:rPr lang="de-DE" sz="1600" b="1" i="0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DE" sz="1600" b="1" i="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600" b="1" i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𝐜𝐨𝐥𝐨𝐫𝐬</m:t>
                    </m:r>
                    <m:r>
                      <a:rPr lang="de-DE" sz="1600" b="1" i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𝐢𝐧𝐩𝐮𝐭</m:t>
                    </m:r>
                    <m:r>
                      <a:rPr lang="de-DE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𝐬𝐢𝐳𝐞</m:t>
                    </m:r>
                    <m:r>
                      <a:rPr lang="de-DE" sz="16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6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𝟐𝟓𝟓</m:t>
                        </m:r>
                      </m:e>
                      <m:sup>
                        <m:r>
                          <a:rPr lang="de-DE" sz="16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DE" sz="16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600" b="1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de-DE" sz="1600" b="1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de-DE" sz="16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de-DE" sz="16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For an </a:t>
                </a:r>
                <a:r>
                  <a:rPr lang="en-US" sz="1600" dirty="0">
                    <a:latin typeface="Consolas" panose="020B0609020204030204" pitchFamily="49" charset="0"/>
                  </a:rPr>
                  <a:t>uint32_t </a:t>
                </a:r>
                <a:r>
                  <a:rPr lang="en-US" sz="1600" dirty="0">
                    <a:latin typeface="+mj-lt"/>
                  </a:rPr>
                  <a:t>we get wrap at </a:t>
                </a:r>
                <a:br>
                  <a:rPr lang="en-US" sz="1600" dirty="0">
                    <a:latin typeface="+mj-lt"/>
                  </a:rPr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𝟑𝟐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sz="16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𝟐𝟓𝟓</m:t>
                                </m:r>
                              </m:e>
                              <m:sup>
                                <m:r>
                                  <a:rPr lang="en-US" sz="1600" b="1" i="1"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∗</m:t>
                            </m:r>
                            <m:r>
                              <a:rPr lang="en-US" sz="1600" b="1" i="1" smtClean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𝟑</m:t>
                            </m:r>
                          </m:e>
                        </m:d>
                      </m:e>
                    </m:rad>
                    <m:r>
                      <a:rPr lang="en-US" sz="1600" b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1600" b="1" i="1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𝒏</m:t>
                    </m:r>
                    <m:r>
                      <a:rPr lang="en-US" sz="1600" b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sz="16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𝟏𝟒𝟖</m:t>
                    </m:r>
                  </m:oMath>
                </a14:m>
                <a:endParaRPr lang="de-DE" sz="1600" b="1" dirty="0">
                  <a:solidFill>
                    <a:schemeClr val="tx1"/>
                  </a:solidFill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Consolas" panose="020B0609020204030204" pitchFamily="49" charset="0"/>
                  </a:rPr>
                  <a:t>uint32_t </a:t>
                </a:r>
                <a:r>
                  <a:rPr lang="en-US" sz="1600" dirty="0">
                    <a:latin typeface="+mj-lt"/>
                  </a:rPr>
                  <a:t>implements modular arithmetic with</a:t>
                </a:r>
                <a:br>
                  <a:rPr lang="en-US" sz="1600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/>
                      <m:t>R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600"/>
                      <m:t>R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/>
                          <m:t>R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600"/>
                          <m:t>R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Thus, a calculation is equivalent to another calculation with infinite precision as long as the results is smaller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16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𝟑𝟐</m:t>
                        </m:r>
                      </m:sup>
                    </m:sSup>
                  </m:oMath>
                </a14:m>
                <a:endParaRPr lang="de-DE" sz="1600" b="1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Consolas" panose="020B0609020204030204" pitchFamily="49" charset="0"/>
                  </a:rPr>
                  <a:t>uint32_t </a:t>
                </a:r>
                <a:r>
                  <a:rPr lang="en-US" sz="1600" dirty="0">
                    <a:latin typeface="+mj-lt"/>
                  </a:rPr>
                  <a:t>avoids undefined behavior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4"/>
                <a:ext cx="7896225" cy="51911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17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4/4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used if region of output image can still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29878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40130367-4010-AF34-8828-B7F0F5052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5" y="1360800"/>
            <a:ext cx="709651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8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2371850-B375-B4D0-F3F8-001125BDC8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4370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0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C1F2399-8972-9460-06DC-7DFC7E1AB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88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18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</a:t>
            </a:r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uint16_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9274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u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int16_t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13D0D7BB-DD02-8148-2239-E6C5428A52EE}"/>
              </a:ext>
            </a:extLst>
          </p:cNvPr>
          <p:cNvCxnSpPr>
            <a:stCxn id="13" idx="1"/>
          </p:cNvCxnSpPr>
          <p:nvPr/>
        </p:nvCxnSpPr>
        <p:spPr bwMode="auto">
          <a:xfrm rot="10800000">
            <a:off x="1143000" y="2619390"/>
            <a:ext cx="1576924" cy="2426368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372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recap: 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362326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3 cases for calculation of overlap in phase 1: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2185EF-7F43-2C12-1FB0-6F7534D64E29}"/>
              </a:ext>
            </a:extLst>
          </p:cNvPr>
          <p:cNvSpPr/>
          <p:nvPr/>
        </p:nvSpPr>
        <p:spPr>
          <a:xfrm>
            <a:off x="1371601" y="1771339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56E009-88AC-4206-8ECF-B232FFD83099}"/>
              </a:ext>
            </a:extLst>
          </p:cNvPr>
          <p:cNvSpPr/>
          <p:nvPr/>
        </p:nvSpPr>
        <p:spPr>
          <a:xfrm>
            <a:off x="1371600" y="1771339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F84A96-F090-A010-C646-889799ED77FB}"/>
              </a:ext>
            </a:extLst>
          </p:cNvPr>
          <p:cNvSpPr/>
          <p:nvPr/>
        </p:nvSpPr>
        <p:spPr>
          <a:xfrm>
            <a:off x="1676400" y="1771339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523135-CFBE-E121-D561-3C408B8CCC57}"/>
              </a:ext>
            </a:extLst>
          </p:cNvPr>
          <p:cNvSpPr txBox="1"/>
          <p:nvPr/>
        </p:nvSpPr>
        <p:spPr bwMode="auto">
          <a:xfrm>
            <a:off x="1219200" y="1362075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604F49-E917-177A-667C-B461D91E7074}"/>
              </a:ext>
            </a:extLst>
          </p:cNvPr>
          <p:cNvSpPr/>
          <p:nvPr/>
        </p:nvSpPr>
        <p:spPr>
          <a:xfrm>
            <a:off x="5887214" y="1780708"/>
            <a:ext cx="896400" cy="89566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30C864-A3F0-4714-D0EB-90470CBBDACF}"/>
              </a:ext>
            </a:extLst>
          </p:cNvPr>
          <p:cNvSpPr/>
          <p:nvPr/>
        </p:nvSpPr>
        <p:spPr>
          <a:xfrm>
            <a:off x="5887214" y="1780708"/>
            <a:ext cx="4572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D80231-49D1-13DC-72E2-DE58A0776017}"/>
              </a:ext>
            </a:extLst>
          </p:cNvPr>
          <p:cNvSpPr txBox="1"/>
          <p:nvPr/>
        </p:nvSpPr>
        <p:spPr bwMode="auto">
          <a:xfrm>
            <a:off x="5734814" y="1371444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1FA978-1D66-2870-3954-86F6ED746281}"/>
              </a:ext>
            </a:extLst>
          </p:cNvPr>
          <p:cNvSpPr/>
          <p:nvPr/>
        </p:nvSpPr>
        <p:spPr>
          <a:xfrm>
            <a:off x="6056414" y="1780708"/>
            <a:ext cx="2880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5D9A58-4437-1892-A54C-89CF9BB05F90}"/>
              </a:ext>
            </a:extLst>
          </p:cNvPr>
          <p:cNvSpPr/>
          <p:nvPr/>
        </p:nvSpPr>
        <p:spPr>
          <a:xfrm>
            <a:off x="5922812" y="1775857"/>
            <a:ext cx="4572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67F83B-5567-0D40-CCC9-5F38A52B9BDD}"/>
              </a:ext>
            </a:extLst>
          </p:cNvPr>
          <p:cNvSpPr/>
          <p:nvPr/>
        </p:nvSpPr>
        <p:spPr>
          <a:xfrm>
            <a:off x="6092012" y="1775857"/>
            <a:ext cx="2880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898FE62-658F-6FB8-C2EA-D041B3A3957D}"/>
              </a:ext>
            </a:extLst>
          </p:cNvPr>
          <p:cNvSpPr/>
          <p:nvPr/>
        </p:nvSpPr>
        <p:spPr>
          <a:xfrm>
            <a:off x="5958410" y="1775857"/>
            <a:ext cx="4572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BCFDC9-DBEA-A46C-20E6-32445F34469D}"/>
              </a:ext>
            </a:extLst>
          </p:cNvPr>
          <p:cNvSpPr/>
          <p:nvPr/>
        </p:nvSpPr>
        <p:spPr>
          <a:xfrm>
            <a:off x="6127610" y="1775857"/>
            <a:ext cx="2880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12B27F-C7DF-F3B5-3B6B-4F20044B8850}"/>
              </a:ext>
            </a:extLst>
          </p:cNvPr>
          <p:cNvSpPr txBox="1"/>
          <p:nvPr/>
        </p:nvSpPr>
        <p:spPr bwMode="auto">
          <a:xfrm>
            <a:off x="6419540" y="1782716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F5DDCE-0F93-EA3E-C063-781F05C3581A}"/>
              </a:ext>
            </a:extLst>
          </p:cNvPr>
          <p:cNvSpPr txBox="1"/>
          <p:nvPr/>
        </p:nvSpPr>
        <p:spPr bwMode="auto">
          <a:xfrm rot="5400000">
            <a:off x="5908943" y="2233901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55E73B96-EBEB-212F-2EDF-35479D22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5366" y="1539477"/>
            <a:ext cx="3423521" cy="440529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E1A39B3-646D-5106-5E01-C9BB47E7E7B0}"/>
              </a:ext>
            </a:extLst>
          </p:cNvPr>
          <p:cNvSpPr txBox="1"/>
          <p:nvPr/>
        </p:nvSpPr>
        <p:spPr bwMode="auto">
          <a:xfrm rot="21368221">
            <a:off x="3434442" y="1164576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1: Choose block 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with best SSD overlap</a:t>
            </a:r>
          </a:p>
        </p:txBody>
      </p:sp>
      <p:cxnSp>
        <p:nvCxnSpPr>
          <p:cNvPr id="46" name="Gekrümmte Verbindung 45">
            <a:extLst>
              <a:ext uri="{FF2B5EF4-FFF2-40B4-BE49-F238E27FC236}">
                <a16:creationId xmlns:a16="http://schemas.microsoft.com/office/drawing/2014/main" id="{BDBF8FB2-ECAC-5271-82A6-A0F9AF16F7CD}"/>
              </a:ext>
            </a:extLst>
          </p:cNvPr>
          <p:cNvCxnSpPr>
            <a:cxnSpLocks/>
          </p:cNvCxnSpPr>
          <p:nvPr/>
        </p:nvCxnSpPr>
        <p:spPr bwMode="auto">
          <a:xfrm>
            <a:off x="1745414" y="2130408"/>
            <a:ext cx="3938967" cy="1420665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83E932-140C-5CA5-9F48-F4457CAACBA8}"/>
              </a:ext>
            </a:extLst>
          </p:cNvPr>
          <p:cNvSpPr txBox="1"/>
          <p:nvPr/>
        </p:nvSpPr>
        <p:spPr bwMode="auto">
          <a:xfrm rot="536535">
            <a:off x="3712591" y="2817020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2: Perform optimal cut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on overlap region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30470A-EBEA-D403-454E-AE5CF832278C}"/>
              </a:ext>
            </a:extLst>
          </p:cNvPr>
          <p:cNvSpPr/>
          <p:nvPr/>
        </p:nvSpPr>
        <p:spPr>
          <a:xfrm>
            <a:off x="5887214" y="3287841"/>
            <a:ext cx="1007999" cy="100684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DA454C9-E581-2E5A-574C-7725DA32D266}"/>
              </a:ext>
            </a:extLst>
          </p:cNvPr>
          <p:cNvSpPr/>
          <p:nvPr/>
        </p:nvSpPr>
        <p:spPr>
          <a:xfrm>
            <a:off x="5887213" y="3287840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A1025EF-3D49-4EE0-B5B7-3E1008A34044}"/>
              </a:ext>
            </a:extLst>
          </p:cNvPr>
          <p:cNvSpPr/>
          <p:nvPr/>
        </p:nvSpPr>
        <p:spPr>
          <a:xfrm>
            <a:off x="6192013" y="3287840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6DEFE36-B985-84D1-7252-10DA1495E066}"/>
              </a:ext>
            </a:extLst>
          </p:cNvPr>
          <p:cNvSpPr txBox="1"/>
          <p:nvPr/>
        </p:nvSpPr>
        <p:spPr bwMode="auto">
          <a:xfrm>
            <a:off x="5734813" y="287857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14:cNvPr>
              <p14:cNvContentPartPr/>
              <p14:nvPr/>
            </p14:nvContentPartPr>
            <p14:xfrm>
              <a:off x="6227381" y="3291073"/>
              <a:ext cx="66600" cy="4453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741" y="3282433"/>
                <a:ext cx="8424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5EFDC7E4-429F-3DD4-A1DE-19ED65676538}"/>
              </a:ext>
            </a:extLst>
          </p:cNvPr>
          <p:cNvSpPr/>
          <p:nvPr/>
        </p:nvSpPr>
        <p:spPr>
          <a:xfrm>
            <a:off x="872002" y="496500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268102E-D650-8802-390C-EB1A2EB33F77}"/>
              </a:ext>
            </a:extLst>
          </p:cNvPr>
          <p:cNvSpPr/>
          <p:nvPr/>
        </p:nvSpPr>
        <p:spPr>
          <a:xfrm>
            <a:off x="872001" y="496500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2CD7680-2451-A929-5C79-69FD4140AC1B}"/>
              </a:ext>
            </a:extLst>
          </p:cNvPr>
          <p:cNvSpPr/>
          <p:nvPr/>
        </p:nvSpPr>
        <p:spPr>
          <a:xfrm>
            <a:off x="1176801" y="4965001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E09C30F-C050-6061-6411-E48477DE042A}"/>
              </a:ext>
            </a:extLst>
          </p:cNvPr>
          <p:cNvSpPr txBox="1"/>
          <p:nvPr/>
        </p:nvSpPr>
        <p:spPr bwMode="auto">
          <a:xfrm>
            <a:off x="707704" y="4585997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08C6F7F-4BD7-3DA3-9A1F-D6B998B6DE49}"/>
              </a:ext>
            </a:extLst>
          </p:cNvPr>
          <p:cNvSpPr/>
          <p:nvPr/>
        </p:nvSpPr>
        <p:spPr>
          <a:xfrm>
            <a:off x="2278985" y="4963024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FB95AAA-04C5-B91C-76CE-AB2DF1D10A29}"/>
              </a:ext>
            </a:extLst>
          </p:cNvPr>
          <p:cNvSpPr/>
          <p:nvPr/>
        </p:nvSpPr>
        <p:spPr>
          <a:xfrm>
            <a:off x="2278984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EC3424-2B50-D022-68FB-FB2043981994}"/>
              </a:ext>
            </a:extLst>
          </p:cNvPr>
          <p:cNvSpPr txBox="1"/>
          <p:nvPr/>
        </p:nvSpPr>
        <p:spPr bwMode="auto">
          <a:xfrm>
            <a:off x="2114687" y="4584020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618FFE2-C5F4-A3D2-89DB-911FB0879A91}"/>
              </a:ext>
            </a:extLst>
          </p:cNvPr>
          <p:cNvSpPr txBox="1"/>
          <p:nvPr/>
        </p:nvSpPr>
        <p:spPr bwMode="auto">
          <a:xfrm>
            <a:off x="3502229" y="45864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0F2112-50AB-D494-6921-6F1062EB3092}"/>
              </a:ext>
            </a:extLst>
          </p:cNvPr>
          <p:cNvSpPr/>
          <p:nvPr/>
        </p:nvSpPr>
        <p:spPr>
          <a:xfrm>
            <a:off x="2583783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9FEE7C9-54DD-3776-9040-4CAF0F7AB8AC}"/>
              </a:ext>
            </a:extLst>
          </p:cNvPr>
          <p:cNvSpPr/>
          <p:nvPr/>
        </p:nvSpPr>
        <p:spPr>
          <a:xfrm>
            <a:off x="2278983" y="5264134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ECDBE90-B01B-96A0-DD19-66CB34D4B097}"/>
              </a:ext>
            </a:extLst>
          </p:cNvPr>
          <p:cNvSpPr/>
          <p:nvPr/>
        </p:nvSpPr>
        <p:spPr>
          <a:xfrm>
            <a:off x="2900480" y="4963024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00CC87B-36A7-223D-F73B-03C8F68BC05B}"/>
              </a:ext>
            </a:extLst>
          </p:cNvPr>
          <p:cNvSpPr/>
          <p:nvPr/>
        </p:nvSpPr>
        <p:spPr>
          <a:xfrm>
            <a:off x="3685968" y="495757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A5665DD-2510-2C8B-1AB8-6613768E1155}"/>
              </a:ext>
            </a:extLst>
          </p:cNvPr>
          <p:cNvSpPr/>
          <p:nvPr/>
        </p:nvSpPr>
        <p:spPr>
          <a:xfrm>
            <a:off x="3685967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96119D3-83CB-DE8A-1549-20820FA860B4}"/>
              </a:ext>
            </a:extLst>
          </p:cNvPr>
          <p:cNvSpPr/>
          <p:nvPr/>
        </p:nvSpPr>
        <p:spPr>
          <a:xfrm>
            <a:off x="3990766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EA41EA7-6B29-772E-8DC3-B2319A69D2FB}"/>
              </a:ext>
            </a:extLst>
          </p:cNvPr>
          <p:cNvSpPr/>
          <p:nvPr/>
        </p:nvSpPr>
        <p:spPr>
          <a:xfrm>
            <a:off x="3685966" y="525868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82BCD3C-B204-342F-925D-3E5EC9222D09}"/>
              </a:ext>
            </a:extLst>
          </p:cNvPr>
          <p:cNvSpPr/>
          <p:nvPr/>
        </p:nvSpPr>
        <p:spPr>
          <a:xfrm>
            <a:off x="4307463" y="495757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BE89F36-30F1-CFF3-68A1-DAFD429AA0A0}"/>
              </a:ext>
            </a:extLst>
          </p:cNvPr>
          <p:cNvSpPr/>
          <p:nvPr/>
        </p:nvSpPr>
        <p:spPr>
          <a:xfrm>
            <a:off x="3984457" y="525868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14:cNvPr>
              <p14:cNvContentPartPr/>
              <p14:nvPr/>
            </p14:nvContentPartPr>
            <p14:xfrm>
              <a:off x="1247645" y="5090541"/>
              <a:ext cx="20160" cy="20772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005" y="4982541"/>
                <a:ext cx="12780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feld 80">
            <a:extLst>
              <a:ext uri="{FF2B5EF4-FFF2-40B4-BE49-F238E27FC236}">
                <a16:creationId xmlns:a16="http://schemas.microsoft.com/office/drawing/2014/main" id="{F0D1EC05-6BC9-760F-D958-37C98DB25001}"/>
              </a:ext>
            </a:extLst>
          </p:cNvPr>
          <p:cNvSpPr txBox="1"/>
          <p:nvPr/>
        </p:nvSpPr>
        <p:spPr bwMode="auto">
          <a:xfrm>
            <a:off x="764797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14:cNvPr>
              <p14:cNvContentPartPr/>
              <p14:nvPr/>
            </p14:nvContentPartPr>
            <p14:xfrm>
              <a:off x="2329065" y="5340235"/>
              <a:ext cx="366480" cy="79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3425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feld 83">
            <a:extLst>
              <a:ext uri="{FF2B5EF4-FFF2-40B4-BE49-F238E27FC236}">
                <a16:creationId xmlns:a16="http://schemas.microsoft.com/office/drawing/2014/main" id="{7AE53F3B-B7E4-6696-711B-C5A0DAB9C050}"/>
              </a:ext>
            </a:extLst>
          </p:cNvPr>
          <p:cNvSpPr txBox="1"/>
          <p:nvPr/>
        </p:nvSpPr>
        <p:spPr bwMode="auto">
          <a:xfrm>
            <a:off x="2171779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14:cNvPr>
              <p14:cNvContentPartPr/>
              <p14:nvPr/>
            </p14:nvContentPartPr>
            <p14:xfrm>
              <a:off x="4055153" y="5383421"/>
              <a:ext cx="20160" cy="20772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513" y="527542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14:cNvPr>
              <p14:cNvContentPartPr/>
              <p14:nvPr/>
            </p14:nvContentPartPr>
            <p14:xfrm>
              <a:off x="4044616" y="5340235"/>
              <a:ext cx="366480" cy="7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976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feld 86">
            <a:extLst>
              <a:ext uri="{FF2B5EF4-FFF2-40B4-BE49-F238E27FC236}">
                <a16:creationId xmlns:a16="http://schemas.microsoft.com/office/drawing/2014/main" id="{DB057AED-64A2-07D2-E1CB-43BFC9BAB626}"/>
              </a:ext>
            </a:extLst>
          </p:cNvPr>
          <p:cNvSpPr txBox="1"/>
          <p:nvPr/>
        </p:nvSpPr>
        <p:spPr bwMode="auto">
          <a:xfrm>
            <a:off x="3572453" y="6023798"/>
            <a:ext cx="1609147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 </a:t>
            </a:r>
            <a:r>
              <a:rPr lang="en-US" sz="1200" dirty="0">
                <a:latin typeface="+mn-lt"/>
              </a:rPr>
              <a:t>+ </a:t>
            </a:r>
            <a:r>
              <a:rPr lang="en-US" sz="1200" dirty="0">
                <a:solidFill>
                  <a:srgbClr val="FFE097"/>
                </a:solidFill>
                <a:latin typeface="+mn-lt"/>
              </a:rPr>
              <a:t>SSD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 </a:t>
            </a:r>
            <a:r>
              <a:rPr lang="en-US" sz="1200" dirty="0">
                <a:latin typeface="+mn-lt"/>
              </a:rPr>
              <a:t>- </a:t>
            </a:r>
            <a:r>
              <a:rPr lang="en-US" sz="1200" dirty="0">
                <a:solidFill>
                  <a:srgbClr val="C0CD7F"/>
                </a:solidFill>
                <a:latin typeface="+mn-lt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24522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3" name="Grafik 12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2A172A7-8397-41D0-E3E4-956B5CE49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97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5" name="Grafik 1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A87261B-6D12-5542-A859-438030186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5" y="1360800"/>
            <a:ext cx="709651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82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7" name="Grafik 1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2C1ED0EE-BCE1-820A-F8A7-44434419FD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4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6" name="Grafik 5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08AE0A13-9783-D4E1-72DA-DF78CF87C2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6" y="1284600"/>
            <a:ext cx="698744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D87DCE4-F7BD-239B-36F6-C9D2FD6BD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4" y="1360800"/>
            <a:ext cx="709651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8" name="Grafik 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47A4818-2A4D-5792-F3A2-CC9867D8E8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7" y="1360800"/>
            <a:ext cx="709650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7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Simple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Removed unnecessary function calls (e.g., pow() )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C0CD7F"/>
                </a:solidFill>
              </a:rPr>
              <a:t>green</a:t>
            </a:r>
            <a:r>
              <a:rPr lang="en-US" sz="1600" dirty="0"/>
              <a:t> square is computed only once</a:t>
            </a:r>
          </a:p>
          <a:p>
            <a:r>
              <a:rPr lang="en-US" sz="1600" dirty="0"/>
              <a:t>Iterate once over the error matrix for each block</a:t>
            </a:r>
          </a:p>
          <a:p>
            <a:r>
              <a:rPr lang="en-US" sz="1600" dirty="0"/>
              <a:t>Generated ILP when calculating SSD for an overlap</a:t>
            </a:r>
          </a:p>
          <a:p>
            <a:pPr marL="0" indent="0">
              <a:buNone/>
            </a:pPr>
            <a:r>
              <a:rPr lang="en-US" sz="1600" dirty="0"/>
              <a:t>Before: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After:</a:t>
            </a:r>
          </a:p>
          <a:p>
            <a:endParaRPr lang="en-US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B15708-0216-8190-8B02-BA7B0898923B}"/>
              </a:ext>
            </a:extLst>
          </p:cNvPr>
          <p:cNvSpPr txBox="1"/>
          <p:nvPr/>
        </p:nvSpPr>
        <p:spPr bwMode="auto">
          <a:xfrm>
            <a:off x="6750461" y="113864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8E575-EB81-86D5-CB4F-93CBE02745B6}"/>
              </a:ext>
            </a:extLst>
          </p:cNvPr>
          <p:cNvSpPr/>
          <p:nvPr/>
        </p:nvSpPr>
        <p:spPr>
          <a:xfrm>
            <a:off x="6934200" y="150974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9E9B1-BFE9-398E-51D8-BC63525CB989}"/>
              </a:ext>
            </a:extLst>
          </p:cNvPr>
          <p:cNvSpPr/>
          <p:nvPr/>
        </p:nvSpPr>
        <p:spPr>
          <a:xfrm>
            <a:off x="6934199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DA876-4D8F-04DB-C326-4CEA12BCC8E8}"/>
              </a:ext>
            </a:extLst>
          </p:cNvPr>
          <p:cNvSpPr/>
          <p:nvPr/>
        </p:nvSpPr>
        <p:spPr>
          <a:xfrm>
            <a:off x="7238998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71FA7A-A6BE-883A-A0B6-4874771F06CB}"/>
              </a:ext>
            </a:extLst>
          </p:cNvPr>
          <p:cNvSpPr/>
          <p:nvPr/>
        </p:nvSpPr>
        <p:spPr>
          <a:xfrm>
            <a:off x="6934198" y="181085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CC61B1-5AE0-59FA-41C3-F71AC215DF62}"/>
              </a:ext>
            </a:extLst>
          </p:cNvPr>
          <p:cNvSpPr/>
          <p:nvPr/>
        </p:nvSpPr>
        <p:spPr>
          <a:xfrm>
            <a:off x="7555695" y="150974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46C523-1C51-DCB2-C4C1-DC3D9F8A703F}"/>
              </a:ext>
            </a:extLst>
          </p:cNvPr>
          <p:cNvSpPr/>
          <p:nvPr/>
        </p:nvSpPr>
        <p:spPr>
          <a:xfrm>
            <a:off x="7232689" y="181085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14:cNvPr>
              <p14:cNvContentPartPr/>
              <p14:nvPr/>
            </p14:nvContentPartPr>
            <p14:xfrm>
              <a:off x="7303385" y="1935591"/>
              <a:ext cx="20160" cy="2077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9385" y="182759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14:cNvPr>
              <p14:cNvContentPartPr/>
              <p14:nvPr/>
            </p14:nvContentPartPr>
            <p14:xfrm>
              <a:off x="7292848" y="1892405"/>
              <a:ext cx="366480" cy="79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6848" y="182040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84914BBA-2038-3561-5A44-C4AF9F2C4767}"/>
              </a:ext>
            </a:extLst>
          </p:cNvPr>
          <p:cNvSpPr txBox="1"/>
          <p:nvPr/>
        </p:nvSpPr>
        <p:spPr bwMode="auto">
          <a:xfrm>
            <a:off x="375773" y="3429000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s1_data = s1.data[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s1.jumpsize + j]; 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s2_data = s2.data[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s2.jumpsize + j];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int diff = s1_data - s2_data;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error += diff * diff;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73CF3A-F84D-BB9D-308F-E4AE41FA21EE}"/>
              </a:ext>
            </a:extLst>
          </p:cNvPr>
          <p:cNvSpPr txBox="1"/>
          <p:nvPr/>
        </p:nvSpPr>
        <p:spPr bwMode="auto">
          <a:xfrm>
            <a:off x="364052" y="5018872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diff11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+ 0]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+ 0]; diff12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+ 1]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+ 1]; diff13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+ 2]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+ 2]; error1 = error1 + diff11 * diff11 + diff12 * diff12 + diff13 * diff13; </a:t>
            </a:r>
          </a:p>
        </p:txBody>
      </p:sp>
    </p:spTree>
    <p:extLst>
      <p:ext uri="{BB962C8B-B14F-4D97-AF65-F5344CB8AC3E}">
        <p14:creationId xmlns:p14="http://schemas.microsoft.com/office/powerpoint/2010/main" val="253579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D54CD46E-FD75-D6F5-8323-F93E3111C7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7" y="1437000"/>
            <a:ext cx="709650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3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121D5D68-2812-0C7D-4B21-581F7FAE9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360800"/>
            <a:ext cx="709650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0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7" name="Grafik 1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F582CD6-33DB-F6FD-CF11-CEE476C910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5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09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835</Words>
  <Application>Microsoft Macintosh PowerPoint</Application>
  <PresentationFormat>Bildschirmpräsentation (4:3)</PresentationFormat>
  <Paragraphs>142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1" baseType="lpstr">
      <vt:lpstr>Arial</vt:lpstr>
      <vt:lpstr>Arial Narrow</vt:lpstr>
      <vt:lpstr>Calibri</vt:lpstr>
      <vt:lpstr>Cambria Math</vt:lpstr>
      <vt:lpstr>Consolas</vt:lpstr>
      <vt:lpstr>Times New Roman</vt:lpstr>
      <vt:lpstr>Wingdings</vt:lpstr>
      <vt:lpstr>Wingdings 2</vt:lpstr>
      <vt:lpstr>ETH Course</vt:lpstr>
      <vt:lpstr>Image Quilting for Texture Synthesis Christof Leutenegger Lukas Nüesch Marco Heiniger Piero Neri </vt:lpstr>
      <vt:lpstr>Quick recap: Base Implementation</vt:lpstr>
      <vt:lpstr>Base Impl.: Runtime</vt:lpstr>
      <vt:lpstr>Base Impl.: Runtime</vt:lpstr>
      <vt:lpstr>Base Impl.: Runtime</vt:lpstr>
      <vt:lpstr>Optimization 1: Simple optimization</vt:lpstr>
      <vt:lpstr>Optimization 1: Runtime</vt:lpstr>
      <vt:lpstr>Optimization 1: Runtime</vt:lpstr>
      <vt:lpstr>Optimization 1: Runtime</vt:lpstr>
      <vt:lpstr>Optimization 2: Integral Images 1/4</vt:lpstr>
      <vt:lpstr>Optimization 2: Integral Images 2/4</vt:lpstr>
      <vt:lpstr>Optimization 2: Integral Images 3/4</vt:lpstr>
      <vt:lpstr>Optimization 2: Integral Images 4/4</vt:lpstr>
      <vt:lpstr>Optimization 2: Runtime</vt:lpstr>
      <vt:lpstr>Optimization 2: Runtime</vt:lpstr>
      <vt:lpstr>Optimization 2: Runtime</vt:lpstr>
      <vt:lpstr>Optimization 3: Vectorization</vt:lpstr>
      <vt:lpstr>Optimization 3: Vectorization</vt:lpstr>
      <vt:lpstr>Optimization 3: Vectorization</vt:lpstr>
      <vt:lpstr>Optimization 3: Vectorization</vt:lpstr>
      <vt:lpstr>Optimization 3: Vectorization</vt:lpstr>
      <vt:lpstr>Optimization 3: Vectorization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Neri  Piero</cp:lastModifiedBy>
  <cp:revision>1137</cp:revision>
  <cp:lastPrinted>1999-09-20T15:19:18Z</cp:lastPrinted>
  <dcterms:created xsi:type="dcterms:W3CDTF">2009-01-12T00:38:48Z</dcterms:created>
  <dcterms:modified xsi:type="dcterms:W3CDTF">2023-05-26T06:17:04Z</dcterms:modified>
</cp:coreProperties>
</file>